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82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C3D73-907A-47FA-81CA-6AD3B1690D56}" type="datetimeFigureOut">
              <a:rPr lang="ru-RU" smtClean="0"/>
              <a:pPr/>
              <a:t>13.04.2011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FEBB15-C67B-4008-BE8E-C8A0AD0BBA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658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6"/>
          <p:cNvGrpSpPr/>
          <p:nvPr/>
        </p:nvGrpSpPr>
        <p:grpSpPr>
          <a:xfrm>
            <a:off x="0" y="3268345"/>
            <a:ext cx="9144000" cy="146304"/>
            <a:chOff x="0" y="3268345"/>
            <a:chExt cx="9144000" cy="146304"/>
          </a:xfrm>
        </p:grpSpPr>
        <p:sp>
          <p:nvSpPr>
            <p:cNvPr id="13" name="Rectangle 12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752600"/>
            <a:ext cx="7924800" cy="1470025"/>
          </a:xfrm>
          <a:prstGeom prst="rect">
            <a:avLst/>
          </a:prstGeom>
        </p:spPr>
        <p:txBody>
          <a:bodyPr anchor="b"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01C37-E937-4973-BA93-3857EAFF0742}" type="datetimeFigureOut">
              <a:rPr lang="ru-RU" smtClean="0"/>
              <a:pPr/>
              <a:t>13.04.2011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92021-281A-46B9-B918-7AA46F249C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вертикальный текст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01C37-E937-4973-BA93-3857EAFF0742}" type="datetimeFigureOut">
              <a:rPr lang="ru-RU" smtClean="0"/>
              <a:pPr/>
              <a:t>13.04.2011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92021-281A-46B9-B918-7AA46F249C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2" name="Group 7"/>
          <p:cNvGrpSpPr/>
          <p:nvPr/>
        </p:nvGrpSpPr>
        <p:grpSpPr>
          <a:xfrm flipH="1">
            <a:off x="0" y="1371600"/>
            <a:ext cx="9144000" cy="73152"/>
            <a:chOff x="0" y="3268345"/>
            <a:chExt cx="9144000" cy="146304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8"/>
            <a:ext cx="18288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1722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39712" y="6356350"/>
            <a:ext cx="1868424" cy="365125"/>
          </a:xfrm>
        </p:spPr>
        <p:txBody>
          <a:bodyPr/>
          <a:lstStyle/>
          <a:p>
            <a:fld id="{09A01C37-E937-4973-BA93-3857EAFF0742}" type="datetimeFigureOut">
              <a:rPr lang="ru-RU" smtClean="0"/>
              <a:pPr/>
              <a:t>13.04.2011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92021-281A-46B9-B918-7AA46F249C2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 rot="5400000" flipH="1">
            <a:off x="3332988" y="3384804"/>
            <a:ext cx="6867144" cy="73152"/>
            <a:chOff x="0" y="3268345"/>
            <a:chExt cx="9144000" cy="146304"/>
          </a:xfrm>
        </p:grpSpPr>
        <p:sp>
          <p:nvSpPr>
            <p:cNvPr id="8" name="Rectangle 7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9616"/>
            <a:ext cx="8229600" cy="462654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01C37-E937-4973-BA93-3857EAFF0742}" type="datetimeFigureOut">
              <a:rPr lang="ru-RU" smtClean="0"/>
              <a:pPr/>
              <a:t>13.04.2011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92021-281A-46B9-B918-7AA46F249C2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3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512" y="4406900"/>
            <a:ext cx="78272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2667000"/>
            <a:ext cx="78272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01C37-E937-4973-BA93-3857EAFF0742}" type="datetimeFigureOut">
              <a:rPr lang="ru-RU" smtClean="0"/>
              <a:pPr/>
              <a:t>13.04.2011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92021-281A-46B9-B918-7AA46F249C2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12"/>
          <p:cNvGrpSpPr/>
          <p:nvPr/>
        </p:nvGrpSpPr>
        <p:grpSpPr>
          <a:xfrm flipH="1">
            <a:off x="0" y="4228465"/>
            <a:ext cx="9144000" cy="146304"/>
            <a:chOff x="0" y="3268345"/>
            <a:chExt cx="9144000" cy="146304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01C37-E937-4973-BA93-3857EAFF0742}" type="datetimeFigureOut">
              <a:rPr lang="ru-RU" smtClean="0"/>
              <a:pPr/>
              <a:t>13.04.2011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92021-281A-46B9-B918-7AA46F249C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2" name="Group 14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6" name="Rectangle 15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971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971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01C37-E937-4973-BA93-3857EAFF0742}" type="datetimeFigureOut">
              <a:rPr lang="ru-RU" smtClean="0"/>
              <a:pPr/>
              <a:t>13.04.2011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92021-281A-46B9-B918-7AA46F249C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2" name="Group 16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01C37-E937-4973-BA93-3857EAFF0742}" type="datetimeFigureOut">
              <a:rPr lang="ru-RU" smtClean="0"/>
              <a:pPr/>
              <a:t>13.04.2011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92021-281A-46B9-B918-7AA46F249C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2" name="Group 12"/>
          <p:cNvGrpSpPr/>
          <p:nvPr/>
        </p:nvGrpSpPr>
        <p:grpSpPr>
          <a:xfrm flipH="1">
            <a:off x="0" y="1371600"/>
            <a:ext cx="9144000" cy="73152"/>
            <a:chOff x="0" y="3268345"/>
            <a:chExt cx="9144000" cy="146304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01C37-E937-4973-BA93-3857EAFF0742}" type="datetimeFigureOut">
              <a:rPr lang="ru-RU" smtClean="0"/>
              <a:pPr/>
              <a:t>13.04.2011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92021-281A-46B9-B918-7AA46F249C2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5" name="Group 10"/>
          <p:cNvGrpSpPr/>
          <p:nvPr/>
        </p:nvGrpSpPr>
        <p:grpSpPr>
          <a:xfrm>
            <a:off x="-9144" y="-18288"/>
            <a:ext cx="9144000" cy="146304"/>
            <a:chOff x="0" y="3268345"/>
            <a:chExt cx="9144000" cy="146304"/>
          </a:xfrm>
        </p:grpSpPr>
        <p:sp>
          <p:nvSpPr>
            <p:cNvPr id="12" name="Rectangle 11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5495544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6592824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7690104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7937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371600"/>
            <a:ext cx="5111750" cy="4754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371600"/>
            <a:ext cx="3008313" cy="47545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01C37-E937-4973-BA93-3857EAFF0742}" type="datetimeFigureOut">
              <a:rPr lang="ru-RU" smtClean="0"/>
              <a:pPr/>
              <a:t>13.04.2011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92021-281A-46B9-B918-7AA46F249C2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13"/>
          <p:cNvGrpSpPr/>
          <p:nvPr/>
        </p:nvGrpSpPr>
        <p:grpSpPr>
          <a:xfrm flipH="1">
            <a:off x="0" y="1143000"/>
            <a:ext cx="9144000" cy="73152"/>
            <a:chOff x="0" y="3268345"/>
            <a:chExt cx="9144000" cy="146304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1801368" y="685800"/>
            <a:ext cx="5495544" cy="3886200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/>
          </a:scene3d>
          <a:sp3d contourW="12700" prstMaterial="softEdge">
            <a:bevelT prst="cross"/>
            <a:contourClr>
              <a:srgbClr val="FFFFFF"/>
            </a:contourClr>
          </a:sp3d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01C37-E937-4973-BA93-3857EAFF0742}" type="datetimeFigureOut">
              <a:rPr lang="ru-RU" smtClean="0"/>
              <a:pPr/>
              <a:t>13.04.2011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92021-281A-46B9-B918-7AA46F249C2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3" name="Group 15"/>
          <p:cNvGrpSpPr/>
          <p:nvPr/>
        </p:nvGrpSpPr>
        <p:grpSpPr>
          <a:xfrm>
            <a:off x="-9144" y="-18288"/>
            <a:ext cx="9144000" cy="146304"/>
            <a:chOff x="0" y="3268345"/>
            <a:chExt cx="9144000" cy="146304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5495544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6592824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7690104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26" y="0"/>
            <a:ext cx="9144000" cy="6286520"/>
          </a:xfrm>
          <a:prstGeom prst="rect">
            <a:avLst/>
          </a:prstGeom>
          <a:gradFill flip="none" rotWithShape="1">
            <a:gsLst>
              <a:gs pos="1000">
                <a:schemeClr val="bg2">
                  <a:alpha val="0"/>
                </a:schemeClr>
              </a:gs>
              <a:gs pos="100000">
                <a:schemeClr val="bg1">
                  <a:alpha val="92000"/>
                </a:schemeClr>
              </a:gs>
            </a:gsLst>
            <a:lin ang="16200000" scaled="1"/>
            <a:tileRect/>
          </a:gradFill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74536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ysClr val="windowText" lastClr="000000"/>
                </a:solidFill>
              </a:defRPr>
            </a:lvl1pPr>
          </a:lstStyle>
          <a:p>
            <a:fld id="{09A01C37-E937-4973-BA93-3857EAFF0742}" type="datetimeFigureOut">
              <a:rPr lang="ru-RU" smtClean="0"/>
              <a:pPr/>
              <a:t>13.04.2011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ysClr val="windowText" lastClr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0248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ysClr val="windowText" lastClr="000000"/>
                </a:solidFill>
              </a:defRPr>
            </a:lvl1pPr>
          </a:lstStyle>
          <a:p>
            <a:fld id="{1CE92021-281A-46B9-B918-7AA46F249C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ln>
            <a:noFill/>
          </a:ln>
          <a:solidFill>
            <a:srgbClr val="FFFFFF"/>
          </a:solidFill>
          <a:effectLst>
            <a:glow rad="101600">
              <a:schemeClr val="tx2"/>
            </a:glo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SzPct val="70000"/>
        <a:buFont typeface="Wingdings 2" pitchFamily="18" charset="2"/>
        <a:buChar char="¥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/>
        </a:buClr>
        <a:buSzPct val="60000"/>
        <a:buFont typeface="Wingdings 2" pitchFamily="18" charset="2"/>
        <a:buChar char="¥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SzPct val="57000"/>
        <a:buFont typeface="Wingdings 2" pitchFamily="18" charset="2"/>
        <a:buChar char="¥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6"/>
        </a:buClr>
        <a:buSzPct val="55000"/>
        <a:buFont typeface="Wingdings 2" pitchFamily="18" charset="2"/>
        <a:buChar char="¥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2"/>
        </a:buClr>
        <a:buSzPct val="50000"/>
        <a:buFont typeface="Wingdings 2" pitchFamily="18" charset="2"/>
        <a:buChar char="¥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Wi-Fi_Alliance" TargetMode="External"/><Relationship Id="rId2" Type="http://schemas.openxmlformats.org/officeDocument/2006/relationships/hyperlink" Target="http://ru.wikipedia.org/wiki/%D0%90%D0%BD%D0%B3%D0%BB%D0%B8%D0%B9%D1%81%D0%BA%D0%B8%D0%B9_%D1%8F%D0%B7%D1%8B%D0%BA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://ru.wikipedia.org/wiki/IEEE_802.11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hyperlink" Target="http://ru.wikipedia.org/wiki/NCR_Corporation" TargetMode="External"/><Relationship Id="rId7" Type="http://schemas.openxmlformats.org/officeDocument/2006/relationships/hyperlink" Target="http://ru.wikipedia.org/wiki/IEEE_802.11b" TargetMode="External"/><Relationship Id="rId2" Type="http://schemas.openxmlformats.org/officeDocument/2006/relationships/hyperlink" Target="http://ru.wikipedia.org/wiki/1991_%D0%B3%D0%BE%D0%B4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D%D0%B8%D0%B4%D0%B5%D1%80%D0%BB%D0%B0%D0%BD%D0%B4%D1%8B" TargetMode="External"/><Relationship Id="rId5" Type="http://schemas.openxmlformats.org/officeDocument/2006/relationships/hyperlink" Target="http://ru.wikipedia.org/w/index.php?title=%D0%9D%D1%8C%D0%B8%D0%B2%D0%B5%D0%B3%D0%B5%D0%B9%D0%BD&amp;action=edit&amp;redlink=1" TargetMode="External"/><Relationship Id="rId4" Type="http://schemas.openxmlformats.org/officeDocument/2006/relationships/hyperlink" Target="http://ru.wikipedia.org/wiki/AT&amp;T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ru.wikipedia.org/wiki/%D0%A1%D0%B5%D1%82%D0%B5%D0%B2%D0%BE%D0%B9_%D0%B0%D0%B4%D0%B0%D0%BF%D1%82%D0%B5%D1%80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hyperlink" Target="http://ru.wikipedia.org/wiki/IEEE_802.11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ru.wikipedia.org/wiki/%D0%9A%D0%B0%D0%B1%D0%B5%D0%BB%D1%8C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A%D0%B0%D1%80%D0%BC%D0%B0%D0%BD%D0%BD%D1%8B%D0%B9_%D0%BF%D0%B5%D1%80%D1%81%D0%BE%D0%BD%D0%B0%D0%BB%D1%8C%D0%BD%D1%8B%D0%B9_%D0%BA%D0%BE%D0%BC%D0%BF%D1%8C%D1%8E%D1%82%D0%B5%D1%80" TargetMode="External"/><Relationship Id="rId2" Type="http://schemas.openxmlformats.org/officeDocument/2006/relationships/hyperlink" Target="http://ru.wikipedia.org/wiki/%D0%98%D0%B3%D1%80%D0%BE%D0%B2%D0%B0%D1%8F_%D0%BF%D1%80%D0%B8%D1%81%D1%82%D0%B0%D0%B2%D0%BA%D0%B0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hyperlink" Target="http://ru.wikipedia.org/wiki/%D0%A1%D0%B5%D0%B4%D1%8C%D0%BC%D0%BE%D0%B5_%D0%BF%D0%BE%D0%BA%D0%BE%D0%BB%D0%B5%D0%BD%D0%B8%D0%B5_%D0%B8%D0%B3%D1%80%D0%BE%D0%B2%D1%8B%D1%85_%D1%81%D0%B8%D1%81%D1%82%D0%B5%D0%BC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3227401"/>
          </a:xfrm>
        </p:spPr>
        <p:txBody>
          <a:bodyPr>
            <a:normAutofit/>
            <a:scene3d>
              <a:camera prst="perspectiveLeft"/>
              <a:lightRig rig="threePt" dir="t"/>
            </a:scene3d>
          </a:bodyPr>
          <a:lstStyle/>
          <a:p>
            <a:r>
              <a:rPr lang="en-US" sz="13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Wi-Fi</a:t>
            </a:r>
            <a:endParaRPr lang="ru-RU" sz="138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3" name="Рисунок 2" descr="wifi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71480"/>
            <a:ext cx="3094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Настройка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Wi-Fi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357298"/>
            <a:ext cx="81439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Есть два способа настройки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Wi-Fi: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Автоматический в котором от вас требуется только заполнение паролей имени устройства 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Ручной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wifi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3286124"/>
            <a:ext cx="3810000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0.0026 -0.2692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35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14348" y="500042"/>
            <a:ext cx="39553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Интернет через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Wi-Fi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1285860"/>
            <a:ext cx="821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Также через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Wi-Fi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можно «раздавать» интернет для пользования другим клиентам не имеющим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Internet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6d8128814fcff0ffb1305ec397b3e9f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500306"/>
            <a:ext cx="3307315" cy="3214710"/>
          </a:xfrm>
          <a:prstGeom prst="rect">
            <a:avLst/>
          </a:prstGeom>
        </p:spPr>
      </p:pic>
      <p:pic>
        <p:nvPicPr>
          <p:cNvPr id="11" name="Рисунок 10" descr="7ed864848c344cd6972a3b842ac2bfa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2500306"/>
            <a:ext cx="4286280" cy="3214710"/>
          </a:xfrm>
          <a:prstGeom prst="rect">
            <a:avLst/>
          </a:prstGeom>
        </p:spPr>
      </p:pic>
      <p:pic>
        <p:nvPicPr>
          <p:cNvPr id="6" name="Рисунок 5" descr="widoubl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00166" y="214290"/>
            <a:ext cx="6262718" cy="645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850112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Новые технологии в области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Wi-Fi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Созданы спец наборы программ по взлому паролей, что  даёт доступ к вашей информации и выходу в интернет за ваш счёт</a:t>
            </a:r>
          </a:p>
          <a:p>
            <a:pPr>
              <a:buFont typeface="Arial" pitchFamily="34" charset="0"/>
              <a:buChar char="•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Видя что пароли не спасают от потери информации исследователи токийского университета разработали краску которая не пропускает сигналы, что даёт возможность ограничить зону действия сети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1050rp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20957" y="4365104"/>
            <a:ext cx="1256049" cy="1566185"/>
          </a:xfrm>
          <a:prstGeom prst="rect">
            <a:avLst/>
          </a:prstGeom>
        </p:spPr>
      </p:pic>
      <p:pic>
        <p:nvPicPr>
          <p:cNvPr id="5" name="Рисунок 4" descr="i0753r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0496" y="2428868"/>
            <a:ext cx="1071570" cy="107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714356"/>
            <a:ext cx="64497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Спасибо за просмотр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0759rp (1)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1928802"/>
            <a:ext cx="5214974" cy="391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571480"/>
            <a:ext cx="32734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Wi-Fi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428736"/>
            <a:ext cx="807249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Wi-Fi (</a:t>
            </a:r>
            <a:r>
              <a:rPr lang="ru-RU" sz="2800" dirty="0">
                <a:latin typeface="Times New Roman" pitchFamily="18" charset="0"/>
                <a:cs typeface="Times New Roman" pitchFamily="18" charset="0"/>
                <a:hlinkClick r:id="rId2" tooltip="Английский язык"/>
              </a:rPr>
              <a:t>англ.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Wireless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Fidelity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— «беспроводная точность») — торговая марка </a:t>
            </a:r>
            <a:r>
              <a:rPr lang="ru-RU" sz="2800" dirty="0">
                <a:latin typeface="Times New Roman" pitchFamily="18" charset="0"/>
                <a:cs typeface="Times New Roman" pitchFamily="18" charset="0"/>
                <a:hlinkClick r:id="rId3" tooltip="Wi-Fi Alliance"/>
              </a:rPr>
              <a:t>Wi-Fi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  <a:hlinkClick r:id="rId3" tooltip="Wi-Fi Alliance"/>
              </a:rPr>
              <a:t>Alliance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для беспроводных сетей на базе стандарта </a:t>
            </a:r>
            <a:r>
              <a:rPr lang="ru-RU" sz="2800" dirty="0">
                <a:latin typeface="Times New Roman" pitchFamily="18" charset="0"/>
                <a:cs typeface="Times New Roman" pitchFamily="18" charset="0"/>
                <a:hlinkClick r:id="rId4"/>
              </a:rPr>
              <a:t>IEEE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4"/>
              </a:rPr>
              <a:t>802.11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wi-fi.png"/>
          <p:cNvPicPr>
            <a:picLocks noChangeAspect="1"/>
          </p:cNvPicPr>
          <p:nvPr/>
        </p:nvPicPr>
        <p:blipFill>
          <a:blip r:embed="rId5" cstate="print"/>
          <a:srcRect l="55653" r="17391"/>
          <a:stretch>
            <a:fillRect/>
          </a:stretch>
        </p:blipFill>
        <p:spPr>
          <a:xfrm>
            <a:off x="6000760" y="2928934"/>
            <a:ext cx="2214578" cy="3520859"/>
          </a:xfrm>
          <a:prstGeom prst="rect">
            <a:avLst/>
          </a:prstGeom>
        </p:spPr>
      </p:pic>
      <p:pic>
        <p:nvPicPr>
          <p:cNvPr id="6" name="Рисунок 5" descr="Wi-Fi-route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472" y="2928934"/>
            <a:ext cx="4953000" cy="3705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500042"/>
            <a:ext cx="36199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Немного истории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428736"/>
            <a:ext cx="835824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000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Wi-Fi был создан в </a:t>
            </a:r>
            <a:r>
              <a:rPr lang="ru-RU" sz="2800" dirty="0">
                <a:latin typeface="Times New Roman" pitchFamily="18" charset="0"/>
                <a:cs typeface="Times New Roman" pitchFamily="18" charset="0"/>
                <a:hlinkClick r:id="rId2" tooltip="1991 год"/>
              </a:rPr>
              <a:t>1991 году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  <a:hlinkClick r:id="rId3"/>
              </a:rPr>
              <a:t>NCR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  <a:hlinkClick r:id="rId3"/>
              </a:rPr>
              <a:t>Corporation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800" dirty="0">
                <a:latin typeface="Times New Roman" pitchFamily="18" charset="0"/>
                <a:cs typeface="Times New Roman" pitchFamily="18" charset="0"/>
                <a:hlinkClick r:id="rId4"/>
              </a:rPr>
              <a:t>AT&amp;T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  <a:hlinkClick r:id="rId5" tooltip="Ньивегейн (страница отсутствует)"/>
              </a:rPr>
              <a:t>Ньивегейн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>
                <a:latin typeface="Times New Roman" pitchFamily="18" charset="0"/>
                <a:cs typeface="Times New Roman" pitchFamily="18" charset="0"/>
                <a:hlinkClick r:id="rId6"/>
              </a:rPr>
              <a:t>Нидерланды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Изначально предполагались для систем кассового обслуживания. Были выведены на рынок под маркой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WaveLAN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 обеспечивали скорость передачи данных от 1 до 2 Мбит/с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indent="54000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Создатель Wi-Fi — Вик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Хейз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Vic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Hayes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 находился в команде, участвовавшей в разработке стандартов </a:t>
            </a:r>
            <a:r>
              <a:rPr lang="ru-RU" sz="2800" dirty="0">
                <a:latin typeface="Times New Roman" pitchFamily="18" charset="0"/>
                <a:cs typeface="Times New Roman" pitchFamily="18" charset="0"/>
                <a:hlinkClick r:id="rId7" tooltip="IEEE 802.11b"/>
              </a:rPr>
              <a:t>IEEE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7" tooltip="IEEE 802.11b"/>
              </a:rPr>
              <a:t>802.11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1093rp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43438" y="285728"/>
            <a:ext cx="1363269" cy="1090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428604"/>
            <a:ext cx="3508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Принцип работы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142984"/>
            <a:ext cx="8286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Схема сети Wi-Fi может содержать не менее одной точки доступа и не менее одного клиента. Также возможно подключение двух клиентов в режиме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точка-точка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когда точка доступа не используется, а клиенты соединяются посредством </a:t>
            </a:r>
            <a:r>
              <a:rPr lang="ru-RU" sz="2800" u="sng" dirty="0">
                <a:latin typeface="Times New Roman" pitchFamily="18" charset="0"/>
                <a:cs typeface="Times New Roman" pitchFamily="18" charset="0"/>
                <a:hlinkClick r:id="rId2" tooltip="Сетевой адаптер"/>
              </a:rPr>
              <a:t>сетевых адаптеров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«напрямую»</a:t>
            </a:r>
          </a:p>
        </p:txBody>
      </p:sp>
      <p:pic>
        <p:nvPicPr>
          <p:cNvPr id="4" name="Рисунок 3" descr="wif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9772" y="3786190"/>
            <a:ext cx="2967326" cy="307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00208 -0.2435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72899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Скорость передачи данных по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Wi-Fi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285860"/>
            <a:ext cx="850112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Скорость передачи данных зависит от частоты на которой работает устройство и от стандарта по которому работает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Wi-Fi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основной своей массе все устройства беспроводного соединения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Wi-Fi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идут по стандарту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 (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IEEE 802.11</a:t>
            </a: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т.е. максимальная скорость передачи информации равна 54Мб/с.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0759r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3941" y="4500570"/>
            <a:ext cx="2530083" cy="2024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357166"/>
            <a:ext cx="807249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Преимущества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Wi-Fi: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Позволяет развернуть сеть без прокладки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  <a:hlinkClick r:id="rId2" tooltip="Кабель"/>
              </a:rPr>
              <a:t>кабеля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Позволяет иметь доступ к сети мобильным устройствам.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Wi-Fi устройства широко распространены на рынке. 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Излучение от Wi-Fi устройств в момент передачи данных на два порядка меньше, чем у сотового телефона.</a:t>
            </a:r>
          </a:p>
          <a:p>
            <a:pPr>
              <a:buFont typeface="Arial" pitchFamily="34" charset="0"/>
              <a:buChar char="•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4500570"/>
            <a:ext cx="821537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Недостатки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Wi-Fi: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Разрешённые частотные диапазоны  во всех странах разные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1040r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8721" y="4214818"/>
            <a:ext cx="1515279" cy="1920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821537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Wi-Fi в игровой индустрии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Wi-Fi совместим с </a:t>
            </a:r>
            <a:r>
              <a:rPr lang="ru-RU" sz="2800" u="sng" dirty="0">
                <a:latin typeface="Times New Roman" pitchFamily="18" charset="0"/>
                <a:cs typeface="Times New Roman" pitchFamily="18" charset="0"/>
                <a:hlinkClick r:id="rId2" tooltip="Игровая приставка"/>
              </a:rPr>
              <a:t>игровыми консолями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u="sng" dirty="0">
                <a:latin typeface="Times New Roman" pitchFamily="18" charset="0"/>
                <a:cs typeface="Times New Roman" pitchFamily="18" charset="0"/>
                <a:hlinkClick r:id="rId3" tooltip="Карманный персональный компьютер"/>
              </a:rPr>
              <a:t>КПК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 позволяет вести сетевую игру через любую точку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доступа.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2800" u="sng" dirty="0">
                <a:latin typeface="Times New Roman" pitchFamily="18" charset="0"/>
                <a:cs typeface="Times New Roman" pitchFamily="18" charset="0"/>
                <a:hlinkClick r:id="rId4" tooltip="Седьмое поколение игровых систем"/>
              </a:rPr>
              <a:t>игровые консоли седьмого поколения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имеют поддержку стандартов Wi-Fi.</a:t>
            </a:r>
          </a:p>
          <a:p>
            <a:endParaRPr lang="ru-RU" dirty="0"/>
          </a:p>
        </p:txBody>
      </p:sp>
      <p:pic>
        <p:nvPicPr>
          <p:cNvPr id="3" name="Рисунок 2" descr="i0806rp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488" y="3357562"/>
            <a:ext cx="3810000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5" y="785794"/>
            <a:ext cx="83582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Передача данных по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Wi-Fi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Wi-Fi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поддерживает передачу данных и судя по стандарту который выдаёт скорость до 54Мб/с данные будут передаваться почти незаметно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wifi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2792417"/>
            <a:ext cx="5858871" cy="3922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5" y="571480"/>
            <a:ext cx="821537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Wi-Fi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ПО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Операционные системы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Mac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работают с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Wi-Fi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начиная с версий 1999 года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Операционные системы типа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BSD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работают с 1998 года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Операционные системы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Linux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версии 2.6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Операционные системы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Windows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зависят лишь от драйверов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keyser-tux-wifi-logo-23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3143248"/>
            <a:ext cx="3250794" cy="3250794"/>
          </a:xfrm>
          <a:prstGeom prst="rect">
            <a:avLst/>
          </a:prstGeom>
        </p:spPr>
      </p:pic>
      <p:pic>
        <p:nvPicPr>
          <p:cNvPr id="4" name="Рисунок 3" descr="i0758rp (1)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3214685"/>
            <a:ext cx="2500330" cy="3088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untain">
  <a:themeElements>
    <a:clrScheme name="Mountain">
      <a:dk1>
        <a:srgbClr val="000000"/>
      </a:dk1>
      <a:lt1>
        <a:srgbClr val="FFFFFF"/>
      </a:lt1>
      <a:dk2>
        <a:srgbClr val="0536B3"/>
      </a:dk2>
      <a:lt2>
        <a:srgbClr val="7CB7F8"/>
      </a:lt2>
      <a:accent1>
        <a:srgbClr val="3F9EE4"/>
      </a:accent1>
      <a:accent2>
        <a:srgbClr val="77B559"/>
      </a:accent2>
      <a:accent3>
        <a:srgbClr val="E4A81B"/>
      </a:accent3>
      <a:accent4>
        <a:srgbClr val="108BB4"/>
      </a:accent4>
      <a:accent5>
        <a:srgbClr val="DA7328"/>
      </a:accent5>
      <a:accent6>
        <a:srgbClr val="AE589F"/>
      </a:accent6>
      <a:hlink>
        <a:srgbClr val="460245"/>
      </a:hlink>
      <a:folHlink>
        <a:srgbClr val="AC17D6"/>
      </a:folHlink>
    </a:clrScheme>
    <a:fontScheme name="Mountain">
      <a:majorFont>
        <a:latin typeface="Gill Sans MT"/>
        <a:ea typeface=""/>
        <a:cs typeface=""/>
        <a:font script="Cyrl" typeface="Arial"/>
        <a:font script="Grek" typeface="Arial"/>
        <a:font script="Jpan" typeface="HG丸ｺﾞｼｯｸM-PRO"/>
        <a:font script="Hang" typeface="HY 헤드라인 M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ill Sans MT"/>
        <a:ea typeface=""/>
        <a:cs typeface=""/>
        <a:font script="Cyrl" typeface="Arial"/>
        <a:font script="Grek" typeface="Arial"/>
        <a:font script="Jpan" typeface="HG丸ｺﾞｼｯｸM-PRO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untain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0000"/>
              </a:schemeClr>
            </a:gs>
            <a:gs pos="50000">
              <a:schemeClr val="phClr">
                <a:tint val="2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40000"/>
                <a:shade val="100000"/>
                <a:hueMod val="100000"/>
                <a:satMod val="100000"/>
              </a:schemeClr>
            </a:gs>
            <a:gs pos="30000">
              <a:schemeClr val="phClr">
                <a:tint val="100000"/>
                <a:shade val="100000"/>
                <a:hueMod val="100000"/>
                <a:satMod val="100000"/>
              </a:schemeClr>
            </a:gs>
            <a:gs pos="68000">
              <a:schemeClr val="phClr">
                <a:tint val="10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40000"/>
                <a:shade val="100000"/>
                <a:hueMod val="100000"/>
                <a:sat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br" rotWithShape="0">
              <a:srgbClr val="000000">
                <a:alpha val="0"/>
              </a:srgbClr>
            </a:outerShdw>
          </a:effectLst>
        </a:effectStyle>
        <a:effectStyle>
          <a:effectLst>
            <a:outerShdw blurRad="38100" dist="25400" dir="5400000" algn="ctr" rotWithShape="0">
              <a:srgbClr val="EBE9ED">
                <a:alpha val="0"/>
              </a:srgbClr>
            </a:outerShdw>
          </a:effectLst>
          <a:scene3d>
            <a:camera prst="orthographicFront">
              <a:rot lat="0" lon="0" rev="0"/>
            </a:camera>
            <a:lightRig rig="glow" dir="b"/>
          </a:scene3d>
          <a:sp3d contourW="6350" prstMaterial="softEdge">
            <a:bevelT w="25400" h="25400"/>
            <a:contourClr>
              <a:schemeClr val="phClr">
                <a:tint val="9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reflection blurRad="12700" stA="40000" endPos="40000" dist="25400" dir="5400000" sy="-100000" rotWithShape="0"/>
          </a:effectLst>
          <a:scene3d>
            <a:camera prst="perspectiveFront"/>
            <a:lightRig rig="glow" dir="b"/>
          </a:scene3d>
          <a:sp3d contourW="6350" prstMaterial="softEdge">
            <a:bevelT w="50800" h="25400"/>
            <a:contourClr>
              <a:schemeClr val="phClr">
                <a:tint val="100000"/>
                <a:shade val="8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95000"/>
                <a:satMod val="100000"/>
              </a:schemeClr>
            </a:gs>
            <a:gs pos="100000">
              <a:schemeClr val="phClr">
                <a:tint val="10000"/>
                <a:satMod val="300000"/>
              </a:schemeClr>
            </a:gs>
          </a:gsLst>
          <a:lin ang="13000000" scaled="0"/>
        </a:gradFill>
        <a:blipFill>
          <a:blip xmlns:r="http://schemas.openxmlformats.org/officeDocument/2006/relationships" r:embed="rId1">
            <a:duotone>
              <a:schemeClr val="phClr">
                <a:shade val="75000"/>
              </a:schemeClr>
              <a:schemeClr val="phClr">
                <a:tint val="55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</Template>
  <TotalTime>403</TotalTime>
  <Words>412</Words>
  <Application>Microsoft Office PowerPoint</Application>
  <PresentationFormat>Экран (4:3)</PresentationFormat>
  <Paragraphs>41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Mountain</vt:lpstr>
      <vt:lpstr>Wi-Fi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Wi-Fi</dc:title>
  <dc:creator>User</dc:creator>
  <cp:lastModifiedBy>STALKER BBC</cp:lastModifiedBy>
  <cp:revision>39</cp:revision>
  <dcterms:created xsi:type="dcterms:W3CDTF">2011-04-11T16:21:46Z</dcterms:created>
  <dcterms:modified xsi:type="dcterms:W3CDTF">2011-04-13T06:36:43Z</dcterms:modified>
</cp:coreProperties>
</file>